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74009-0C8F-403F-B708-8CF4F45572A8}" v="1297" dt="2025-05-17T13:34:47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135D8-4288-F73B-A8A7-4AC2BCFA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5204B3-95CA-4308-2818-D0CB2718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EE41F1-FB4D-05E6-A7F5-6E5EDD90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72BD50-FEFB-186C-03C8-7795A832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631FCB-74D6-3223-DD9B-CEAE7D78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0F8A5-DF01-3271-6103-5AA31CC6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C80C62-A7E5-085A-FCCA-4C58828B6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DF54A5-E7C5-DA7A-6330-6DB685F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FA3D5E-FB2F-85BA-EB84-0F179152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26FD4-0582-9FB2-6371-CE10D766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E821D0-4D02-745A-CD4B-5E52A5E1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F9C74C-FF34-F360-142F-B4B7B58D1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50BAA5-C278-1445-E329-64720091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4A36-9279-835E-9480-B9414C73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5C99D-6EBE-30C0-6C2F-B3758AA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65618-BDA5-02C4-C564-CAD6C25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1F8B9-DF94-BB00-F6D5-CE4AF950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5DD95E-102E-6AA6-8DDC-1273C46E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0A699-9EA4-284B-D774-BB6686DB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20CC4-B483-DD89-CC2D-6210963A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D4660-ACD6-92C4-D212-4894D81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749EC-6B57-BFA6-0FB0-69A116A4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B5141-D2B4-CF77-3714-A0629E0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5EC532-B972-DAD3-0AC3-33D9EA96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B6C1B2-363F-B8A4-287F-50EA831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F556E-BA38-6E18-0FB2-CDBEB169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4D3D2-E841-2293-FA2E-53EE283E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EBF4F5-E000-A2C7-1001-62E33858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9DCD3C-BCAF-E3DD-9631-725A409B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EF0393-AEBD-07D0-8447-201B2A0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705C6-97BF-E7C9-97D8-02C46F02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D41FC-A82D-4743-D7CF-9A4CEB1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9FFFC4-4930-176E-8D22-1AC368B6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1E3401-A629-D6C9-A187-531D4DCC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787916-6BF7-DEFA-DEC8-864B6045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2929B2-3AF0-39FF-6B09-348666258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94BB17-43ED-9F44-7A4C-C31AA81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865645-3871-8F54-76BD-EE95799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E4D443-AC04-BCD9-0378-DDB5E065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1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68537-84A3-F1AA-C69C-091A18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6AAF76-E706-7497-44FE-D2661ABB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0AA222-BBF8-E557-A0F2-3219FD8B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5B2687-9DC6-CDBE-7A7E-F5FA87A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A804D-B9C1-9F6D-8F71-8A4F5476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E91059-5B28-7A4E-6F78-1BBA9E90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9552F6-CAF8-E4E0-8850-F2B965929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9496AF-5E4F-9791-C3F3-19CF23F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68858-5E29-4FA2-EE81-A65E1F4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EFB9BA-AC41-9F68-8A75-0722AD4A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0452D-A723-FEDC-C0E4-C0E7DD22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27C123-DD4A-BB10-3D5B-39D2E0D85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B3EF48-73B1-DC1F-7271-D07A06464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D7E597-601C-16DD-B9F4-3319AD6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E37204-F284-D5BB-BBF8-9FD79813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1818F3-F5CF-2934-0B67-8392242A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7255827" y="0"/>
            <a:ext cx="527127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3200" b="1">
                <a:solidFill>
                  <a:srgbClr val="000000"/>
                </a:solidFill>
                <a:effectLst/>
                <a:latin typeface="Arial Narrow"/>
                <a:ea typeface="Times New Roman" panose="02020603050405020304" pitchFamily="18" charset="0"/>
              </a:rPr>
              <a:t>Группа № </a:t>
            </a:r>
            <a:r>
              <a:rPr lang="ru-RU" sz="3200" b="1">
                <a:solidFill>
                  <a:srgbClr val="000000"/>
                </a:solidFill>
                <a:latin typeface="Arial Narrow"/>
                <a:ea typeface="Times New Roman" panose="02020603050405020304" pitchFamily="18" charset="0"/>
              </a:rPr>
              <a:t>5</a:t>
            </a:r>
            <a:endParaRPr lang="ru-RU" sz="3200" b="1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0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CAFDCF-8EA6-53C7-0723-F1DE29CC4D83}"/>
              </a:ext>
            </a:extLst>
          </p:cNvPr>
          <p:cNvSpPr txBox="1"/>
          <p:nvPr/>
        </p:nvSpPr>
        <p:spPr>
          <a:xfrm>
            <a:off x="0" y="2618234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>
                <a:solidFill>
                  <a:srgbClr val="000000"/>
                </a:solidFill>
                <a:latin typeface="Aptos Narrow" panose="020B0004020202020204" pitchFamily="34" charset="0"/>
                <a:ea typeface="Calibri" panose="020F0502020204030204" pitchFamily="34" charset="0"/>
              </a:rPr>
              <a:t>шестой  </a:t>
            </a:r>
            <a:r>
              <a:rPr lang="ru-RU" sz="9600" b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 МОДУЛЬ</a:t>
            </a:r>
            <a:endParaRPr lang="ru-RU" sz="9600" b="1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-727588" y="140777"/>
            <a:ext cx="5271277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3200" b="1" u="sng">
                <a:solidFill>
                  <a:srgbClr val="000000"/>
                </a:solidFill>
                <a:latin typeface="Arial Narrow"/>
                <a:ea typeface="Times New Roman" panose="02020603050405020304" pitchFamily="18" charset="0"/>
              </a:rPr>
              <a:t>      </a:t>
            </a:r>
            <a:r>
              <a:rPr lang="ru-RU" sz="3200" b="1" u="sng">
                <a:solidFill>
                  <a:srgbClr val="000000"/>
                </a:solidFill>
                <a:effectLst/>
                <a:latin typeface="Arial Narrow"/>
                <a:ea typeface="Times New Roman" panose="02020603050405020304" pitchFamily="18" charset="0"/>
              </a:rPr>
              <a:t>14.04.2025-20.04.2025</a:t>
            </a:r>
          </a:p>
          <a:p>
            <a:pPr algn="ctr"/>
            <a:r>
              <a:rPr lang="ru-RU" sz="3200" b="1" u="sng">
                <a:latin typeface="Arial Narrow"/>
              </a:rPr>
              <a:t>Группа №5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697E4-5647-3AF1-1B9E-21E06C70B6EB}"/>
              </a:ext>
            </a:extLst>
          </p:cNvPr>
          <p:cNvSpPr txBox="1"/>
          <p:nvPr/>
        </p:nvSpPr>
        <p:spPr>
          <a:xfrm>
            <a:off x="5733393" y="109998"/>
            <a:ext cx="6713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Взаимодействие с родителями</a:t>
            </a:r>
            <a:endParaRPr lang="ru-RU" sz="3600" b="1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5651C-BB56-9A0F-9304-C7591FA8CE99}"/>
              </a:ext>
            </a:extLst>
          </p:cNvPr>
          <p:cNvSpPr txBox="1"/>
          <p:nvPr/>
        </p:nvSpPr>
        <p:spPr>
          <a:xfrm>
            <a:off x="199696" y="6086281"/>
            <a:ext cx="11067394" cy="8002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</a:p>
          <a:p>
            <a:r>
              <a:rPr lang="ru-RU" sz="1400" b="1">
                <a:latin typeface="Times New Roman"/>
                <a:cs typeface="Times New Roman"/>
              </a:rPr>
              <a:t>Цель:</a:t>
            </a:r>
            <a:r>
              <a:rPr lang="ru-RU" sz="1400" b="1">
                <a:latin typeface="Arial Narrow"/>
                <a:cs typeface="Times New Roman"/>
              </a:rPr>
              <a:t> </a:t>
            </a:r>
            <a:r>
              <a:rPr lang="ru-RU" sz="1400" b="1">
                <a:latin typeface="Times New Roman"/>
                <a:cs typeface="Times New Roman"/>
              </a:rPr>
              <a:t>Установление сотрудничества и партнерских отношений с родителями.</a:t>
            </a:r>
          </a:p>
          <a:p>
            <a:r>
              <a:rPr lang="ru-RU" sz="1400" b="1">
                <a:latin typeface="Times New Roman"/>
                <a:cs typeface="Times New Roman"/>
              </a:rPr>
              <a:t>Воспитатели: Ведерникова А.А., </a:t>
            </a:r>
            <a:r>
              <a:rPr lang="ru-RU" sz="1400" b="1" err="1">
                <a:latin typeface="Times New Roman"/>
                <a:cs typeface="Times New Roman"/>
              </a:rPr>
              <a:t>Кюльжу</a:t>
            </a:r>
            <a:r>
              <a:rPr lang="ru-RU" sz="1400" b="1">
                <a:latin typeface="Times New Roman"/>
                <a:cs typeface="Times New Roman"/>
              </a:rPr>
              <a:t> Т.С. </a:t>
            </a:r>
          </a:p>
        </p:txBody>
      </p:sp>
      <p:pic>
        <p:nvPicPr>
          <p:cNvPr id="2" name="Рисунок 1" descr="Изображение выглядит как человек, одежда, в помещении, Человеческое лиц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F624DDD-91AC-641F-4324-F6D4E06F2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33" y="1544320"/>
            <a:ext cx="2792293" cy="3698240"/>
          </a:xfrm>
          <a:prstGeom prst="rect">
            <a:avLst/>
          </a:prstGeom>
        </p:spPr>
      </p:pic>
      <p:pic>
        <p:nvPicPr>
          <p:cNvPr id="4" name="Рисунок 3" descr="Изображение выглядит как одежда, человек, в помещении, Человеческое лиц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E388834-A7AE-09FB-ECB6-37327ABCE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330" y="1544320"/>
            <a:ext cx="3050540" cy="4033520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человек, в помещении, сте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1908ACA-45AC-C1EA-F600-EF64BD76C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733" y="1412240"/>
            <a:ext cx="3046293" cy="403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7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21.04.2025-27.04.2025</a:t>
            </a:r>
          </a:p>
          <a:p>
            <a:pPr algn="ctr"/>
            <a:r>
              <a:rPr lang="ru-RU" sz="3200" b="1" u="sng">
                <a:latin typeface="Arial Narrow"/>
              </a:rPr>
              <a:t>Группа №5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2FBF7-AE52-22A7-6285-2D6809786700}"/>
              </a:ext>
            </a:extLst>
          </p:cNvPr>
          <p:cNvSpPr txBox="1"/>
          <p:nvPr/>
        </p:nvSpPr>
        <p:spPr>
          <a:xfrm>
            <a:off x="4277032" y="115630"/>
            <a:ext cx="7732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Инновационные технологии и практики</a:t>
            </a:r>
            <a:endParaRPr lang="ru-RU" sz="3600" b="1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B72A5-7022-5539-2B53-9175E2B7D9C1}"/>
              </a:ext>
            </a:extLst>
          </p:cNvPr>
          <p:cNvSpPr txBox="1"/>
          <p:nvPr/>
        </p:nvSpPr>
        <p:spPr>
          <a:xfrm>
            <a:off x="106505" y="5699500"/>
            <a:ext cx="1106739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>
                <a:solidFill>
                  <a:srgbClr val="000000"/>
                </a:solidFill>
                <a:effectLst/>
                <a:latin typeface="Arial Narrow"/>
                <a:ea typeface="Times New Roman" panose="02020603050405020304" pitchFamily="18" charset="0"/>
              </a:rPr>
              <a:t>Краткий комментарий</a:t>
            </a:r>
            <a:endParaRPr lang="ru-RU" b="1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ru-RU" sz="1400" b="1">
                <a:solidFill>
                  <a:srgbClr val="00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Цель:</a:t>
            </a:r>
            <a:r>
              <a:rPr lang="ru-RU" sz="1400" b="1">
                <a:solidFill>
                  <a:srgbClr val="000000"/>
                </a:solidFill>
                <a:latin typeface="Arial Narrow"/>
                <a:ea typeface="Times New Roman" panose="02020603050405020304" pitchFamily="18" charset="0"/>
              </a:rPr>
              <a:t> </a:t>
            </a:r>
            <a:r>
              <a:rPr lang="ru-RU" sz="1400" b="1">
                <a:solidFill>
                  <a:srgbClr val="00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развивать пространственное мышление, сенсорное восприятие, способствовать развитию творческих способностей, развитию речи и зрительно моторной координации.</a:t>
            </a:r>
          </a:p>
          <a:p>
            <a:r>
              <a:rPr lang="ru-RU" sz="1400" b="1">
                <a:latin typeface="Times New Roman"/>
                <a:cs typeface="Times New Roman"/>
              </a:rPr>
              <a:t>Воспитатель: </a:t>
            </a:r>
            <a:r>
              <a:rPr lang="ru-RU" sz="1400" b="1" err="1">
                <a:latin typeface="Times New Roman"/>
                <a:cs typeface="Times New Roman"/>
              </a:rPr>
              <a:t>Кюльжу</a:t>
            </a:r>
            <a:r>
              <a:rPr lang="ru-RU" sz="1400" b="1">
                <a:latin typeface="Times New Roman"/>
                <a:cs typeface="Times New Roman"/>
              </a:rPr>
              <a:t> Т.С.</a:t>
            </a:r>
          </a:p>
        </p:txBody>
      </p:sp>
      <p:pic>
        <p:nvPicPr>
          <p:cNvPr id="2" name="Рисунок 1" descr="Изображение выглядит как человек, Человеческое лицо, ребенок, начинающий ходить, одеж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16E3FD8-0A1B-96DA-64FF-D1CD43BEB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037" y="1717040"/>
            <a:ext cx="2701925" cy="3586480"/>
          </a:xfrm>
          <a:prstGeom prst="rect">
            <a:avLst/>
          </a:prstGeom>
        </p:spPr>
      </p:pic>
      <p:pic>
        <p:nvPicPr>
          <p:cNvPr id="4" name="Рисунок 3" descr="Изображение выглядит как Человеческое лицо, человек, в помещении, одеж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1AB9E81-FD89-1E9D-9FEE-C54B8E54C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89" y="1483360"/>
            <a:ext cx="4125061" cy="3119120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одежда, Человеческое лицо, стол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A39B83-8AEB-423C-7B61-35C31A8B3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429" y="1483360"/>
            <a:ext cx="4297781" cy="32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28.04.2025-30.04.2025</a:t>
            </a:r>
          </a:p>
          <a:p>
            <a:r>
              <a:rPr lang="ru-RU" sz="3200" b="1" u="sng">
                <a:latin typeface="Arial Narrow"/>
              </a:rPr>
              <a:t>          Группа №5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7F52B-CDA8-8B20-6B68-DC47DBA9AC54}"/>
              </a:ext>
            </a:extLst>
          </p:cNvPr>
          <p:cNvSpPr txBox="1"/>
          <p:nvPr/>
        </p:nvSpPr>
        <p:spPr>
          <a:xfrm>
            <a:off x="7737987" y="38253"/>
            <a:ext cx="4385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Мир без опасностей</a:t>
            </a:r>
            <a:endParaRPr lang="ru-RU" sz="3600" b="1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ED5E3-0540-BCDB-0F65-82984E9DE066}"/>
              </a:ext>
            </a:extLst>
          </p:cNvPr>
          <p:cNvSpPr txBox="1"/>
          <p:nvPr/>
        </p:nvSpPr>
        <p:spPr>
          <a:xfrm>
            <a:off x="220016" y="5740841"/>
            <a:ext cx="11047074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</a:p>
          <a:p>
            <a:r>
              <a:rPr lang="ru-RU" sz="1400" b="1">
                <a:latin typeface="Times New Roman"/>
                <a:cs typeface="Times New Roman"/>
              </a:rPr>
              <a:t>Цель:</a:t>
            </a:r>
            <a:r>
              <a:rPr lang="ru-RU" b="1">
                <a:latin typeface="Arial Narrow"/>
              </a:rPr>
              <a:t> </a:t>
            </a:r>
            <a:r>
              <a:rPr lang="ru-RU" sz="1400" b="1">
                <a:latin typeface="PT Sans"/>
              </a:rPr>
              <a:t>обогащать представления детей об опасных для человека и окружающего мира природы ситуациях, знакомить со способами поведения в них</a:t>
            </a:r>
          </a:p>
          <a:p>
            <a:r>
              <a:rPr lang="ru-RU" sz="1400" b="1">
                <a:latin typeface="PT Sans"/>
              </a:rPr>
              <a:t>Воспитатель: Ведерникова А.А.</a:t>
            </a:r>
          </a:p>
        </p:txBody>
      </p:sp>
      <p:pic>
        <p:nvPicPr>
          <p:cNvPr id="2" name="Рисунок 1" descr="Изображение выглядит как стена, в помещении, одежда, девоч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A2F7134-A1B3-BF99-E1CA-23F2D4EC5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70" y="1432560"/>
            <a:ext cx="3172460" cy="4226560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ебенок, начинающий ходить, мальчик, Человеческое лицо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FB1F8C4-E17E-8BDB-6632-89863CE0A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50" y="1320800"/>
            <a:ext cx="3101340" cy="422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8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13022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u="sng">
                <a:solidFill>
                  <a:srgbClr val="000000"/>
                </a:solidFill>
                <a:effectLst/>
                <a:latin typeface="Arial Narrow"/>
                <a:ea typeface="Times New Roman" panose="02020603050405020304" pitchFamily="18" charset="0"/>
              </a:rPr>
              <a:t>05.05.2025-08.05.2025</a:t>
            </a:r>
            <a:r>
              <a:rPr lang="ru-RU" sz="3200" b="1" u="sng">
                <a:solidFill>
                  <a:srgbClr val="000000"/>
                </a:solidFill>
                <a:latin typeface="Arial Narrow"/>
                <a:ea typeface="Times New Roman" panose="02020603050405020304" pitchFamily="18" charset="0"/>
              </a:rPr>
              <a:t>        </a:t>
            </a:r>
            <a:r>
              <a:rPr lang="ru-RU" sz="3200" b="1">
                <a:solidFill>
                  <a:srgbClr val="000000"/>
                </a:solidFill>
                <a:latin typeface="Arial Narrow"/>
                <a:ea typeface="Times New Roman" panose="02020603050405020304" pitchFamily="18" charset="0"/>
              </a:rPr>
              <a:t>                              Моя Россия</a:t>
            </a:r>
            <a:endParaRPr lang="ru-RU" sz="3600" b="1">
              <a:solidFill>
                <a:srgbClr val="000000"/>
              </a:solidFill>
              <a:latin typeface="Arial Narrow"/>
              <a:ea typeface="Calibri" panose="020F0502020204030204" pitchFamily="34" charset="0"/>
            </a:endParaRPr>
          </a:p>
          <a:p>
            <a:pPr>
              <a:lnSpc>
                <a:spcPct val="114999"/>
              </a:lnSpc>
              <a:spcAft>
                <a:spcPts val="1000"/>
              </a:spcAft>
            </a:pPr>
            <a:r>
              <a:rPr lang="ru-RU" sz="3200" b="1">
                <a:solidFill>
                  <a:srgbClr val="000000"/>
                </a:solidFill>
                <a:latin typeface="Arial Narrow"/>
                <a:ea typeface="Times New Roman" panose="02020603050405020304" pitchFamily="18" charset="0"/>
              </a:rPr>
              <a:t>    </a:t>
            </a:r>
            <a:r>
              <a:rPr lang="ru-RU" sz="3200" b="1">
                <a:solidFill>
                  <a:srgbClr val="000000"/>
                </a:solidFill>
                <a:effectLst/>
                <a:latin typeface="Arial Narrow"/>
                <a:ea typeface="Times New Roman" panose="02020603050405020304" pitchFamily="18" charset="0"/>
              </a:rPr>
              <a:t>     </a:t>
            </a:r>
            <a:r>
              <a:rPr lang="ru-RU" sz="3200" b="1">
                <a:solidFill>
                  <a:srgbClr val="000000"/>
                </a:solidFill>
                <a:latin typeface="Arial Narrow"/>
                <a:ea typeface="Times New Roman" panose="02020603050405020304" pitchFamily="18" charset="0"/>
              </a:rPr>
              <a:t>Группа№5</a:t>
            </a:r>
            <a:r>
              <a:rPr lang="ru-RU" sz="3200" b="1">
                <a:solidFill>
                  <a:srgbClr val="000000"/>
                </a:solidFill>
                <a:effectLst/>
                <a:latin typeface="Arial Narrow"/>
                <a:ea typeface="Times New Roman" panose="02020603050405020304" pitchFamily="18" charset="0"/>
              </a:rPr>
              <a:t>            </a:t>
            </a:r>
            <a:r>
              <a:rPr lang="ru-RU" sz="3200" b="1">
                <a:solidFill>
                  <a:srgbClr val="000000"/>
                </a:solidFill>
                <a:latin typeface="Arial Narrow"/>
                <a:ea typeface="Times New Roman" panose="02020603050405020304" pitchFamily="18" charset="0"/>
              </a:rPr>
              <a:t> </a:t>
            </a:r>
            <a:r>
              <a:rPr lang="ru-RU" sz="3200" b="1">
                <a:solidFill>
                  <a:srgbClr val="000000"/>
                </a:solidFill>
                <a:effectLst/>
                <a:latin typeface="Arial Narrow"/>
                <a:ea typeface="Times New Roman" panose="02020603050405020304" pitchFamily="18" charset="0"/>
              </a:rPr>
              <a:t> </a:t>
            </a:r>
            <a:endParaRPr lang="ru-RU" sz="3600" b="1">
              <a:effectLst/>
              <a:latin typeface="Arial Narrow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D214B-7D50-26B5-52AF-85CF349FE3BC}"/>
              </a:ext>
            </a:extLst>
          </p:cNvPr>
          <p:cNvSpPr txBox="1"/>
          <p:nvPr/>
        </p:nvSpPr>
        <p:spPr>
          <a:xfrm>
            <a:off x="199696" y="6086281"/>
            <a:ext cx="11067394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400" b="1">
                <a:latin typeface="Arial Narrow"/>
                <a:ea typeface="+mn-lt"/>
                <a:cs typeface="+mn-lt"/>
              </a:rPr>
              <a:t>Краткий комментарий   </a:t>
            </a:r>
            <a:endParaRPr lang="ru-RU" sz="1400">
              <a:latin typeface="Calibri" panose="020F0502020204030204"/>
              <a:ea typeface="+mn-lt"/>
              <a:cs typeface="+mn-lt"/>
            </a:endParaRPr>
          </a:p>
          <a:p>
            <a:r>
              <a:rPr lang="ru-RU" sz="1400" b="1">
                <a:latin typeface="Times New Roman"/>
                <a:ea typeface="+mn-lt"/>
                <a:cs typeface="+mn-lt"/>
              </a:rPr>
              <a:t>Цель: развитие у детей чувства патриотизма и любви к своей Родине</a:t>
            </a:r>
            <a:r>
              <a:rPr lang="ru-RU" sz="1400">
                <a:latin typeface="Times New Roman"/>
                <a:ea typeface="+mn-lt"/>
                <a:cs typeface="+mn-lt"/>
              </a:rPr>
              <a:t>. </a:t>
            </a:r>
          </a:p>
          <a:p>
            <a:r>
              <a:rPr lang="ru-RU" sz="1400" b="1">
                <a:latin typeface="Times New Roman"/>
                <a:ea typeface="+mn-lt"/>
                <a:cs typeface="+mn-lt"/>
              </a:rPr>
              <a:t>Воспитатель: Ведерникова А.А.</a:t>
            </a:r>
            <a:br>
              <a:rPr lang="ru-RU" sz="1400">
                <a:ea typeface="+mn-lt"/>
                <a:cs typeface="+mn-lt"/>
              </a:rPr>
            </a:br>
            <a:endParaRPr lang="ru-RU" sz="1400">
              <a:ea typeface="+mn-lt"/>
              <a:cs typeface="+mn-lt"/>
            </a:endParaRPr>
          </a:p>
        </p:txBody>
      </p:sp>
      <p:pic>
        <p:nvPicPr>
          <p:cNvPr id="9" name="Рисунок 8" descr="Изображение выглядит как небо, дерево, на открытом воздухе, карти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DDFD325-D4C0-01B5-BF2B-86F4D98A5F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8" t="30074" r="13935"/>
          <a:stretch>
            <a:fillRect/>
          </a:stretch>
        </p:blipFill>
        <p:spPr>
          <a:xfrm>
            <a:off x="502869" y="1920240"/>
            <a:ext cx="4815939" cy="379984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стена, в помещении, Информационный стен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B292979-FB3A-E7F5-4BD6-DFFEB5036E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75" t="19555" r="4236" b="8148"/>
          <a:stretch>
            <a:fillRect/>
          </a:stretch>
        </p:blipFill>
        <p:spPr>
          <a:xfrm>
            <a:off x="6101029" y="1920240"/>
            <a:ext cx="5638896" cy="36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8CA2E-7F05-3E6F-F8A6-485BE653B32A}"/>
              </a:ext>
            </a:extLst>
          </p:cNvPr>
          <p:cNvSpPr txBox="1"/>
          <p:nvPr/>
        </p:nvSpPr>
        <p:spPr>
          <a:xfrm>
            <a:off x="7112599" y="160952"/>
            <a:ext cx="5163631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Экспериментариум</a:t>
            </a:r>
            <a:endParaRPr lang="ru-RU" sz="3600" b="1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12.05.2025-18.05.2025</a:t>
            </a:r>
          </a:p>
          <a:p>
            <a:r>
              <a:rPr lang="ru-RU" sz="3200" b="1" u="sng">
                <a:latin typeface="Arial Narrow"/>
              </a:rPr>
              <a:t>            Группа №5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F890C-E160-6487-E89E-8AE1C14A9417}"/>
              </a:ext>
            </a:extLst>
          </p:cNvPr>
          <p:cNvSpPr txBox="1"/>
          <p:nvPr/>
        </p:nvSpPr>
        <p:spPr>
          <a:xfrm>
            <a:off x="178677" y="5832281"/>
            <a:ext cx="11067394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</a:p>
          <a:p>
            <a:r>
              <a:rPr lang="ru-RU" sz="1400" b="1">
                <a:latin typeface="Times New Roman"/>
                <a:cs typeface="Times New Roman"/>
              </a:rPr>
              <a:t>Цель:</a:t>
            </a:r>
            <a:r>
              <a:rPr lang="ru-RU" b="1">
                <a:latin typeface="Arial Narrow"/>
                <a:cs typeface="Times New Roman"/>
              </a:rPr>
              <a:t> </a:t>
            </a:r>
            <a:r>
              <a:rPr lang="ru-RU" sz="1400" b="1">
                <a:latin typeface="Times New Roman"/>
                <a:cs typeface="Times New Roman"/>
              </a:rPr>
              <a:t>развитие познавательной активности детей в процессе экспериментирования</a:t>
            </a:r>
            <a:endParaRPr lang="ru-RU" sz="1400" b="1">
              <a:latin typeface="Arial Narrow" panose="020B0606020202030204" pitchFamily="34" charset="0"/>
            </a:endParaRPr>
          </a:p>
          <a:p>
            <a:r>
              <a:rPr lang="ru-RU" sz="1400" b="1">
                <a:latin typeface="Times New Roman"/>
                <a:cs typeface="Times New Roman"/>
              </a:rPr>
              <a:t>Воспитатель: Ведерникова А.А.</a:t>
            </a:r>
          </a:p>
          <a:p>
            <a:endParaRPr lang="ru-RU" sz="1400" b="1">
              <a:latin typeface="Arial Narrow" panose="020B0606020202030204" pitchFamily="34" charset="0"/>
            </a:endParaRPr>
          </a:p>
        </p:txBody>
      </p:sp>
      <p:pic>
        <p:nvPicPr>
          <p:cNvPr id="2" name="Рисунок 1" descr="Изображение выглядит как ребенок, начинающий ходить, одежда, Человеческое лицо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B33C8F9-6C86-6D2F-4703-32A40C61F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70" y="1351280"/>
            <a:ext cx="3263900" cy="4338320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ебенок, начинающий ходить, человек, одежда, Человеческое лиц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AF3E82F-EDCF-4A2A-FDCA-54A58FF92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850" y="1351280"/>
            <a:ext cx="326390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17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7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Невмятуллина</dc:creator>
  <cp:revision>7</cp:revision>
  <dcterms:created xsi:type="dcterms:W3CDTF">2025-04-09T18:05:13Z</dcterms:created>
  <dcterms:modified xsi:type="dcterms:W3CDTF">2025-05-17T13:35:04Z</dcterms:modified>
</cp:coreProperties>
</file>